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2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fwnCQd+fUbfBbnho9/GCCuefv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7701"/>
    <a:srgbClr val="738424"/>
    <a:srgbClr val="739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1380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190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73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4"/>
          <p:cNvSpPr txBox="1"/>
          <p:nvPr/>
        </p:nvSpPr>
        <p:spPr>
          <a:xfrm rot="-2810784">
            <a:off x="-759346" y="5435171"/>
            <a:ext cx="11380467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DRAFT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3319313-229F-4A76-9AE4-1595B9CA9B5D}"/>
              </a:ext>
            </a:extLst>
          </p:cNvPr>
          <p:cNvCxnSpPr>
            <a:cxnSpLocks/>
          </p:cNvCxnSpPr>
          <p:nvPr/>
        </p:nvCxnSpPr>
        <p:spPr>
          <a:xfrm flipH="1">
            <a:off x="493300" y="9547248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D1DFB46-1A6B-46E1-B76A-7F4AC7B41A64}"/>
              </a:ext>
            </a:extLst>
          </p:cNvPr>
          <p:cNvCxnSpPr>
            <a:cxnSpLocks/>
          </p:cNvCxnSpPr>
          <p:nvPr/>
        </p:nvCxnSpPr>
        <p:spPr>
          <a:xfrm flipH="1">
            <a:off x="5560531" y="7430530"/>
            <a:ext cx="267602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" name="Google Shape;86;p1"/>
          <p:cNvSpPr/>
          <p:nvPr/>
        </p:nvSpPr>
        <p:spPr>
          <a:xfrm>
            <a:off x="6383944" y="2424905"/>
            <a:ext cx="91440" cy="44142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0" name="Google Shape;90;p1"/>
          <p:cNvSpPr/>
          <p:nvPr/>
        </p:nvSpPr>
        <p:spPr>
          <a:xfrm>
            <a:off x="3840480" y="2424905"/>
            <a:ext cx="91440" cy="44142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p1"/>
          <p:cNvSpPr/>
          <p:nvPr/>
        </p:nvSpPr>
        <p:spPr>
          <a:xfrm>
            <a:off x="1297015" y="2424905"/>
            <a:ext cx="50522" cy="4265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6" name="Google Shape;96;p1"/>
          <p:cNvSpPr/>
          <p:nvPr/>
        </p:nvSpPr>
        <p:spPr>
          <a:xfrm>
            <a:off x="291717" y="1373887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291717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Community Coordinator</a:t>
            </a:r>
            <a:endParaRPr dirty="0"/>
          </a:p>
        </p:txBody>
      </p:sp>
      <p:sp>
        <p:nvSpPr>
          <p:cNvPr id="98" name="Google Shape;98;p1"/>
          <p:cNvSpPr/>
          <p:nvPr/>
        </p:nvSpPr>
        <p:spPr>
          <a:xfrm>
            <a:off x="291717" y="2661789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91717" y="2661789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Community Working Group</a:t>
            </a:r>
            <a:endParaRPr dirty="0"/>
          </a:p>
        </p:txBody>
      </p:sp>
      <p:sp>
        <p:nvSpPr>
          <p:cNvPr id="108" name="Google Shape;108;p1"/>
          <p:cNvSpPr/>
          <p:nvPr/>
        </p:nvSpPr>
        <p:spPr>
          <a:xfrm>
            <a:off x="2835181" y="1373887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2835181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Event Coordinator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2835181" y="2661789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2835181" y="2673825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Event Working Group</a:t>
            </a:r>
            <a:endParaRPr dirty="0"/>
          </a:p>
        </p:txBody>
      </p:sp>
      <p:sp>
        <p:nvSpPr>
          <p:cNvPr id="118" name="Google Shape;118;p1"/>
          <p:cNvSpPr/>
          <p:nvPr/>
        </p:nvSpPr>
        <p:spPr>
          <a:xfrm>
            <a:off x="5378646" y="1373887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5378646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Collection Coordinator</a:t>
            </a:r>
            <a:endParaRPr dirty="0"/>
          </a:p>
        </p:txBody>
      </p:sp>
      <p:sp>
        <p:nvSpPr>
          <p:cNvPr id="120" name="Google Shape;120;p1"/>
          <p:cNvSpPr/>
          <p:nvPr/>
        </p:nvSpPr>
        <p:spPr>
          <a:xfrm>
            <a:off x="5378646" y="2661789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"/>
          <p:cNvSpPr txBox="1"/>
          <p:nvPr/>
        </p:nvSpPr>
        <p:spPr>
          <a:xfrm>
            <a:off x="5378646" y="2661789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Collection Working Group</a:t>
            </a:r>
            <a:endParaRPr sz="18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22" name="Google Shape;12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573" y="169158"/>
            <a:ext cx="2594677" cy="86886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"/>
          <p:cNvSpPr txBox="1"/>
          <p:nvPr/>
        </p:nvSpPr>
        <p:spPr>
          <a:xfrm>
            <a:off x="4213654" y="169158"/>
            <a:ext cx="33751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BUILDING A TEAM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PROJECT TEAM CHART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"/>
          <p:cNvCxnSpPr/>
          <p:nvPr/>
        </p:nvCxnSpPr>
        <p:spPr>
          <a:xfrm>
            <a:off x="2374900" y="1962150"/>
            <a:ext cx="4762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1"/>
          <p:cNvCxnSpPr/>
          <p:nvPr/>
        </p:nvCxnSpPr>
        <p:spPr>
          <a:xfrm>
            <a:off x="4933950" y="1955800"/>
            <a:ext cx="4762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1"/>
          <p:cNvSpPr/>
          <p:nvPr/>
        </p:nvSpPr>
        <p:spPr>
          <a:xfrm>
            <a:off x="193609" y="1270001"/>
            <a:ext cx="7395218" cy="1270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5594927" y="1001183"/>
            <a:ext cx="19939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1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Project Team Leaders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1261CC-F741-466A-88B3-33C1821DEBD5}"/>
              </a:ext>
            </a:extLst>
          </p:cNvPr>
          <p:cNvSpPr/>
          <p:nvPr/>
        </p:nvSpPr>
        <p:spPr>
          <a:xfrm>
            <a:off x="728980" y="4850081"/>
            <a:ext cx="1645920" cy="914400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lt1"/>
                </a:solidFill>
                <a:latin typeface="Libre Franklin"/>
              </a:rPr>
              <a:t>Cultural Competence Workshop</a:t>
            </a:r>
            <a:r>
              <a:rPr lang="en-US" b="1" dirty="0"/>
              <a:t> </a:t>
            </a:r>
            <a:r>
              <a:rPr lang="en-US" dirty="0">
                <a:solidFill>
                  <a:schemeClr val="lt1"/>
                </a:solidFill>
                <a:latin typeface="Libre Franklin"/>
              </a:rPr>
              <a:t>Facilitator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8E4197D-D1F5-4822-98C9-4D7C8998F26F}"/>
              </a:ext>
            </a:extLst>
          </p:cNvPr>
          <p:cNvSpPr/>
          <p:nvPr/>
        </p:nvSpPr>
        <p:spPr>
          <a:xfrm>
            <a:off x="728980" y="5884168"/>
            <a:ext cx="1645920" cy="914400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Libre Franklin"/>
              </a:rPr>
              <a:t>Collecting Organization’s Archivist, Librarian, or Local Historian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9193CB4-9D76-40F5-9D45-2966A580CDCA}"/>
              </a:ext>
            </a:extLst>
          </p:cNvPr>
          <p:cNvSpPr/>
          <p:nvPr/>
        </p:nvSpPr>
        <p:spPr>
          <a:xfrm>
            <a:off x="747833" y="6973882"/>
            <a:ext cx="1645920" cy="914400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Outreach Specialist</a:t>
            </a:r>
          </a:p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(</a:t>
            </a:r>
            <a:r>
              <a:rPr lang="en-US" sz="1600" i="1" dirty="0">
                <a:solidFill>
                  <a:schemeClr val="lt1"/>
                </a:solidFill>
                <a:latin typeface="Libre Franklin"/>
              </a:rPr>
              <a:t>optional)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2AAE93-98D4-42AA-B768-83CC8628E417}"/>
              </a:ext>
            </a:extLst>
          </p:cNvPr>
          <p:cNvSpPr/>
          <p:nvPr/>
        </p:nvSpPr>
        <p:spPr>
          <a:xfrm>
            <a:off x="747833" y="8019812"/>
            <a:ext cx="1645920" cy="914400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Social Media Specialist (</a:t>
            </a:r>
            <a:r>
              <a:rPr lang="en-US" sz="1600" i="1" dirty="0">
                <a:solidFill>
                  <a:schemeClr val="lt1"/>
                </a:solidFill>
                <a:latin typeface="Libre Franklin"/>
              </a:rPr>
              <a:t>optional</a:t>
            </a:r>
            <a:r>
              <a:rPr lang="en-US" sz="1600" dirty="0">
                <a:solidFill>
                  <a:schemeClr val="lt1"/>
                </a:solidFill>
                <a:latin typeface="Libre Franklin"/>
              </a:rPr>
              <a:t>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8A9568-7CD3-40BF-A3C3-A514A87DF850}"/>
              </a:ext>
            </a:extLst>
          </p:cNvPr>
          <p:cNvSpPr/>
          <p:nvPr/>
        </p:nvSpPr>
        <p:spPr>
          <a:xfrm>
            <a:off x="747833" y="3832494"/>
            <a:ext cx="1645920" cy="914400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lt1"/>
                </a:solidFill>
                <a:latin typeface="Libre Franklin"/>
              </a:rPr>
              <a:t>Community Representatives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C814CCA-8A52-4862-BBE1-D64906CA9F61}"/>
              </a:ext>
            </a:extLst>
          </p:cNvPr>
          <p:cNvSpPr/>
          <p:nvPr/>
        </p:nvSpPr>
        <p:spPr>
          <a:xfrm>
            <a:off x="3288030" y="3832494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Welcome Station Captain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F5ACEE8-9C2B-4C05-91B9-C4E3FF6B0F03}"/>
              </a:ext>
            </a:extLst>
          </p:cNvPr>
          <p:cNvSpPr/>
          <p:nvPr/>
        </p:nvSpPr>
        <p:spPr>
          <a:xfrm>
            <a:off x="3290131" y="4850081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Welcome Station Volunteers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0608CDD-D876-493B-A5C7-6C890A654B6F}"/>
              </a:ext>
            </a:extLst>
          </p:cNvPr>
          <p:cNvSpPr/>
          <p:nvPr/>
        </p:nvSpPr>
        <p:spPr>
          <a:xfrm>
            <a:off x="3303270" y="5884168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Information Station Captain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43E64D-B223-4322-A5F1-9155CFD8350F}"/>
              </a:ext>
            </a:extLst>
          </p:cNvPr>
          <p:cNvSpPr/>
          <p:nvPr/>
        </p:nvSpPr>
        <p:spPr>
          <a:xfrm>
            <a:off x="3319162" y="6973882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Information Station Volunteers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64037B5-252A-404C-B0FD-5F719721DCA9}"/>
              </a:ext>
            </a:extLst>
          </p:cNvPr>
          <p:cNvSpPr/>
          <p:nvPr/>
        </p:nvSpPr>
        <p:spPr>
          <a:xfrm>
            <a:off x="3300822" y="8026161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Copying Station Captain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81981AF-E1DC-44A9-B093-51E7A12BF7DC}"/>
              </a:ext>
            </a:extLst>
          </p:cNvPr>
          <p:cNvSpPr/>
          <p:nvPr/>
        </p:nvSpPr>
        <p:spPr>
          <a:xfrm>
            <a:off x="3301113" y="9090048"/>
            <a:ext cx="1645920" cy="914400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Copying Station Volunteers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D4CB4D4-D4DF-4600-A6E4-5D5E6C7197A5}"/>
              </a:ext>
            </a:extLst>
          </p:cNvPr>
          <p:cNvCxnSpPr>
            <a:cxnSpLocks/>
          </p:cNvCxnSpPr>
          <p:nvPr/>
        </p:nvCxnSpPr>
        <p:spPr>
          <a:xfrm flipH="1">
            <a:off x="486395" y="8523352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152A79C-F93B-4D22-B289-50BE8B81FE28}"/>
              </a:ext>
            </a:extLst>
          </p:cNvPr>
          <p:cNvCxnSpPr>
            <a:cxnSpLocks/>
          </p:cNvCxnSpPr>
          <p:nvPr/>
        </p:nvCxnSpPr>
        <p:spPr>
          <a:xfrm flipH="1">
            <a:off x="486395" y="7387298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82526A9-48A5-4E71-A424-AFBABEB3D688}"/>
              </a:ext>
            </a:extLst>
          </p:cNvPr>
          <p:cNvCxnSpPr>
            <a:cxnSpLocks/>
          </p:cNvCxnSpPr>
          <p:nvPr/>
        </p:nvCxnSpPr>
        <p:spPr>
          <a:xfrm flipH="1">
            <a:off x="486395" y="6353557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E095E39-1A67-4856-AEF2-03D8A20D880D}"/>
              </a:ext>
            </a:extLst>
          </p:cNvPr>
          <p:cNvCxnSpPr>
            <a:cxnSpLocks/>
          </p:cNvCxnSpPr>
          <p:nvPr/>
        </p:nvCxnSpPr>
        <p:spPr>
          <a:xfrm flipH="1">
            <a:off x="486395" y="5304609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304E336-D6EF-4150-BCB5-5A58E520A40E}"/>
              </a:ext>
            </a:extLst>
          </p:cNvPr>
          <p:cNvCxnSpPr>
            <a:cxnSpLocks/>
          </p:cNvCxnSpPr>
          <p:nvPr/>
        </p:nvCxnSpPr>
        <p:spPr>
          <a:xfrm flipH="1">
            <a:off x="486395" y="4325272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B59D33F-152A-4CAA-A8C2-3F773379561C}"/>
              </a:ext>
            </a:extLst>
          </p:cNvPr>
          <p:cNvCxnSpPr>
            <a:cxnSpLocks/>
          </p:cNvCxnSpPr>
          <p:nvPr/>
        </p:nvCxnSpPr>
        <p:spPr>
          <a:xfrm flipH="1">
            <a:off x="3026592" y="4315165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A4CD7AD-48AB-494A-82A3-E8BBC90CE951}"/>
              </a:ext>
            </a:extLst>
          </p:cNvPr>
          <p:cNvCxnSpPr>
            <a:cxnSpLocks/>
          </p:cNvCxnSpPr>
          <p:nvPr/>
        </p:nvCxnSpPr>
        <p:spPr>
          <a:xfrm flipH="1">
            <a:off x="3026592" y="6322127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6A7F32E-1D0A-4B30-8FA8-7F5A92921EB0}"/>
              </a:ext>
            </a:extLst>
          </p:cNvPr>
          <p:cNvCxnSpPr>
            <a:cxnSpLocks/>
          </p:cNvCxnSpPr>
          <p:nvPr/>
        </p:nvCxnSpPr>
        <p:spPr>
          <a:xfrm flipH="1">
            <a:off x="3020625" y="8513335"/>
            <a:ext cx="261438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AD92FE-3694-4A1F-A562-74D737C6956B}"/>
              </a:ext>
            </a:extLst>
          </p:cNvPr>
          <p:cNvCxnSpPr>
            <a:cxnSpLocks/>
          </p:cNvCxnSpPr>
          <p:nvPr/>
        </p:nvCxnSpPr>
        <p:spPr>
          <a:xfrm flipV="1">
            <a:off x="486395" y="3712808"/>
            <a:ext cx="0" cy="583444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7CD13D-B5D6-48FA-8FF2-C74369170D34}"/>
              </a:ext>
            </a:extLst>
          </p:cNvPr>
          <p:cNvCxnSpPr>
            <a:cxnSpLocks/>
          </p:cNvCxnSpPr>
          <p:nvPr/>
        </p:nvCxnSpPr>
        <p:spPr>
          <a:xfrm flipH="1" flipV="1">
            <a:off x="3007542" y="3712808"/>
            <a:ext cx="12886" cy="4800527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C14F23-3970-4564-8710-273908BA0CF9}"/>
              </a:ext>
            </a:extLst>
          </p:cNvPr>
          <p:cNvCxnSpPr>
            <a:stCxn id="52" idx="2"/>
            <a:endCxn id="53" idx="0"/>
          </p:cNvCxnSpPr>
          <p:nvPr/>
        </p:nvCxnSpPr>
        <p:spPr>
          <a:xfrm>
            <a:off x="4110990" y="4746894"/>
            <a:ext cx="2101" cy="103187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CFDB9E4-7F29-4FC8-B966-DDD4487DDCB8}"/>
              </a:ext>
            </a:extLst>
          </p:cNvPr>
          <p:cNvCxnSpPr>
            <a:cxnSpLocks/>
          </p:cNvCxnSpPr>
          <p:nvPr/>
        </p:nvCxnSpPr>
        <p:spPr>
          <a:xfrm>
            <a:off x="4126230" y="6778251"/>
            <a:ext cx="0" cy="203994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852D19-919E-43A1-A835-B352D94AD09B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>
            <a:off x="4123782" y="8940561"/>
            <a:ext cx="291" cy="149487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B302DD4-CEE5-4D8E-8815-88FB592B2BD0}"/>
              </a:ext>
            </a:extLst>
          </p:cNvPr>
          <p:cNvCxnSpPr>
            <a:cxnSpLocks/>
          </p:cNvCxnSpPr>
          <p:nvPr/>
        </p:nvCxnSpPr>
        <p:spPr>
          <a:xfrm flipV="1">
            <a:off x="5560531" y="3712809"/>
            <a:ext cx="1" cy="3717721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22C70A7-EC2A-46CC-8FC9-9B452A49FC51}"/>
              </a:ext>
            </a:extLst>
          </p:cNvPr>
          <p:cNvCxnSpPr>
            <a:cxnSpLocks/>
          </p:cNvCxnSpPr>
          <p:nvPr/>
        </p:nvCxnSpPr>
        <p:spPr>
          <a:xfrm flipH="1">
            <a:off x="5567160" y="4286062"/>
            <a:ext cx="267602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8BF1BB-4D46-42E7-9FEE-CE43EAF79DC3}"/>
              </a:ext>
            </a:extLst>
          </p:cNvPr>
          <p:cNvSpPr/>
          <p:nvPr/>
        </p:nvSpPr>
        <p:spPr>
          <a:xfrm>
            <a:off x="5834762" y="4892392"/>
            <a:ext cx="1645920" cy="914400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rgbClr val="7398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Online Access Specialist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38DA6B-FE51-4F1B-B633-353229AED607}"/>
              </a:ext>
            </a:extLst>
          </p:cNvPr>
          <p:cNvSpPr/>
          <p:nvPr/>
        </p:nvSpPr>
        <p:spPr>
          <a:xfrm>
            <a:off x="5834762" y="5905237"/>
            <a:ext cx="1645920" cy="914400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rgbClr val="7398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Data Entry Volunteer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BF6A9D8-F002-4D02-A75A-2BB67227D0DC}"/>
              </a:ext>
            </a:extLst>
          </p:cNvPr>
          <p:cNvSpPr/>
          <p:nvPr/>
        </p:nvSpPr>
        <p:spPr>
          <a:xfrm>
            <a:off x="5834762" y="3861937"/>
            <a:ext cx="1645920" cy="914400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rgbClr val="7398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Digital Preservation Specialist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A024777-DF00-4320-A52D-AA3E60068BC3}"/>
              </a:ext>
            </a:extLst>
          </p:cNvPr>
          <p:cNvCxnSpPr>
            <a:cxnSpLocks/>
          </p:cNvCxnSpPr>
          <p:nvPr/>
        </p:nvCxnSpPr>
        <p:spPr>
          <a:xfrm flipH="1">
            <a:off x="5567160" y="5407727"/>
            <a:ext cx="267602" cy="0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047ECF-F550-4D54-819B-1CE354866A18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>
            <a:off x="6657722" y="5806792"/>
            <a:ext cx="0" cy="98445"/>
          </a:xfrm>
          <a:prstGeom prst="line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521EFEE8-6C0D-48C9-B323-FA12281EC994}"/>
              </a:ext>
            </a:extLst>
          </p:cNvPr>
          <p:cNvSpPr/>
          <p:nvPr/>
        </p:nvSpPr>
        <p:spPr>
          <a:xfrm>
            <a:off x="747833" y="9062016"/>
            <a:ext cx="1645920" cy="914400"/>
          </a:xfrm>
          <a:prstGeom prst="rect">
            <a:avLst/>
          </a:prstGeom>
          <a:solidFill>
            <a:srgbClr val="C67701"/>
          </a:solidFill>
          <a:ln w="76200" cap="flat" cmpd="sng">
            <a:solidFill>
              <a:srgbClr val="7398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Translator</a:t>
            </a:r>
          </a:p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(</a:t>
            </a:r>
            <a:r>
              <a:rPr lang="en-US" sz="1600" i="1" dirty="0">
                <a:solidFill>
                  <a:schemeClr val="lt1"/>
                </a:solidFill>
                <a:latin typeface="Libre Franklin"/>
              </a:rPr>
              <a:t>optional</a:t>
            </a:r>
            <a:r>
              <a:rPr lang="en-US" sz="1600" dirty="0">
                <a:solidFill>
                  <a:schemeClr val="lt1"/>
                </a:solidFill>
                <a:latin typeface="Libre Franklin"/>
              </a:rPr>
              <a:t>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916860-D8B1-4E49-ACF5-5D658A63490F}"/>
              </a:ext>
            </a:extLst>
          </p:cNvPr>
          <p:cNvSpPr/>
          <p:nvPr/>
        </p:nvSpPr>
        <p:spPr>
          <a:xfrm>
            <a:off x="5834762" y="6973330"/>
            <a:ext cx="1645920" cy="914400"/>
          </a:xfrm>
          <a:prstGeom prst="rect">
            <a:avLst/>
          </a:prstGeom>
          <a:solidFill>
            <a:srgbClr val="739824"/>
          </a:solidFill>
          <a:ln w="76200" cap="flat" cmpd="sng">
            <a:solidFill>
              <a:srgbClr val="C6770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Translator</a:t>
            </a:r>
          </a:p>
          <a:p>
            <a:pPr algn="ctr"/>
            <a:r>
              <a:rPr lang="en-US" sz="1600" dirty="0">
                <a:solidFill>
                  <a:schemeClr val="lt1"/>
                </a:solidFill>
                <a:latin typeface="Libre Franklin"/>
              </a:rPr>
              <a:t>(</a:t>
            </a:r>
            <a:r>
              <a:rPr lang="en-US" sz="1600" i="1" dirty="0">
                <a:solidFill>
                  <a:schemeClr val="lt1"/>
                </a:solidFill>
                <a:latin typeface="Libre Franklin"/>
              </a:rPr>
              <a:t>optional</a:t>
            </a:r>
            <a:r>
              <a:rPr lang="en-US" sz="1600" dirty="0">
                <a:solidFill>
                  <a:schemeClr val="lt1"/>
                </a:solidFill>
                <a:latin typeface="Libre Frankli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395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291717" y="1373887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291717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b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800"/>
            </a:pPr>
            <a:r>
              <a:rPr lang="en-US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chemeClr val="lt1"/>
              </a:buClr>
              <a:buSzPts val="1800"/>
            </a:pPr>
            <a:r>
              <a:rPr lang="en-US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chemeClr val="lt1"/>
              </a:buClr>
              <a:buSzPts val="1800"/>
            </a:pPr>
            <a:r>
              <a:rPr lang="en-US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endParaRPr lang="en-US" sz="12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200" b="0" i="1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Community Coordinator</a:t>
            </a:r>
            <a:endParaRPr sz="1200" i="1" dirty="0"/>
          </a:p>
        </p:txBody>
      </p:sp>
      <p:sp>
        <p:nvSpPr>
          <p:cNvPr id="108" name="Google Shape;108;p1"/>
          <p:cNvSpPr/>
          <p:nvPr/>
        </p:nvSpPr>
        <p:spPr>
          <a:xfrm>
            <a:off x="2835181" y="1373887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2835181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b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endParaRPr lang="en-US" sz="12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200" b="0" i="1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Event Coordinator</a:t>
            </a:r>
            <a:endParaRPr sz="1200" i="1" dirty="0"/>
          </a:p>
        </p:txBody>
      </p:sp>
      <p:sp>
        <p:nvSpPr>
          <p:cNvPr id="118" name="Google Shape;118;p1"/>
          <p:cNvSpPr/>
          <p:nvPr/>
        </p:nvSpPr>
        <p:spPr>
          <a:xfrm>
            <a:off x="5378646" y="1373887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5378646" y="1373887"/>
            <a:ext cx="2102036" cy="105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25" tIns="11425" rIns="11425" bIns="11425" anchor="b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endParaRPr lang="en-US" sz="12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200" b="0" i="1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Collection Coordinator</a:t>
            </a:r>
            <a:endParaRPr sz="1200" i="1" dirty="0"/>
          </a:p>
        </p:txBody>
      </p:sp>
      <p:pic>
        <p:nvPicPr>
          <p:cNvPr id="122" name="Google Shape;12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573" y="169158"/>
            <a:ext cx="2594677" cy="86886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"/>
          <p:cNvSpPr txBox="1"/>
          <p:nvPr/>
        </p:nvSpPr>
        <p:spPr>
          <a:xfrm>
            <a:off x="4213654" y="169158"/>
            <a:ext cx="33751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BUILDING A TEAM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PROJECT TEAM CONTACTS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"/>
          <p:cNvCxnSpPr/>
          <p:nvPr/>
        </p:nvCxnSpPr>
        <p:spPr>
          <a:xfrm>
            <a:off x="2374900" y="1962150"/>
            <a:ext cx="4762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1"/>
          <p:cNvCxnSpPr/>
          <p:nvPr/>
        </p:nvCxnSpPr>
        <p:spPr>
          <a:xfrm>
            <a:off x="4933950" y="1955800"/>
            <a:ext cx="4762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1"/>
          <p:cNvSpPr/>
          <p:nvPr/>
        </p:nvSpPr>
        <p:spPr>
          <a:xfrm>
            <a:off x="193609" y="1270001"/>
            <a:ext cx="7395218" cy="1270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5594927" y="1001183"/>
            <a:ext cx="19939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1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Project Team Leaders</a:t>
            </a:r>
            <a:endParaRPr/>
          </a:p>
        </p:txBody>
      </p:sp>
      <p:sp>
        <p:nvSpPr>
          <p:cNvPr id="74" name="Google Shape;96;p1">
            <a:extLst>
              <a:ext uri="{FF2B5EF4-FFF2-40B4-BE49-F238E27FC236}">
                <a16:creationId xmlns:a16="http://schemas.microsoft.com/office/drawing/2014/main" id="{08FC795B-9EC8-41F8-A59A-DC9518E8FFEC}"/>
              </a:ext>
            </a:extLst>
          </p:cNvPr>
          <p:cNvSpPr/>
          <p:nvPr/>
        </p:nvSpPr>
        <p:spPr>
          <a:xfrm>
            <a:off x="291717" y="2672842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Cultural Competence 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Workshop Facilitator</a:t>
            </a:r>
            <a:endParaRPr lang="en-US" sz="1000" i="1" dirty="0"/>
          </a:p>
        </p:txBody>
      </p:sp>
      <p:sp>
        <p:nvSpPr>
          <p:cNvPr id="75" name="Google Shape;96;p1">
            <a:extLst>
              <a:ext uri="{FF2B5EF4-FFF2-40B4-BE49-F238E27FC236}">
                <a16:creationId xmlns:a16="http://schemas.microsoft.com/office/drawing/2014/main" id="{937C33A6-D49D-493E-AE58-9EF0216C4250}"/>
              </a:ext>
            </a:extLst>
          </p:cNvPr>
          <p:cNvSpPr/>
          <p:nvPr/>
        </p:nvSpPr>
        <p:spPr>
          <a:xfrm>
            <a:off x="281084" y="6224419"/>
            <a:ext cx="2120889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Social Media Specialist</a:t>
            </a:r>
          </a:p>
        </p:txBody>
      </p:sp>
      <p:sp>
        <p:nvSpPr>
          <p:cNvPr id="76" name="Google Shape;96;p1">
            <a:extLst>
              <a:ext uri="{FF2B5EF4-FFF2-40B4-BE49-F238E27FC236}">
                <a16:creationId xmlns:a16="http://schemas.microsoft.com/office/drawing/2014/main" id="{B687941B-2E52-4962-ACBE-550F2B0D3A95}"/>
              </a:ext>
            </a:extLst>
          </p:cNvPr>
          <p:cNvSpPr/>
          <p:nvPr/>
        </p:nvSpPr>
        <p:spPr>
          <a:xfrm>
            <a:off x="291717" y="5040560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Outreach Specialist</a:t>
            </a:r>
          </a:p>
        </p:txBody>
      </p:sp>
      <p:sp>
        <p:nvSpPr>
          <p:cNvPr id="77" name="Google Shape;96;p1">
            <a:extLst>
              <a:ext uri="{FF2B5EF4-FFF2-40B4-BE49-F238E27FC236}">
                <a16:creationId xmlns:a16="http://schemas.microsoft.com/office/drawing/2014/main" id="{6CA48F97-AEC2-4C39-B632-2C128EDA6DDA}"/>
              </a:ext>
            </a:extLst>
          </p:cNvPr>
          <p:cNvSpPr/>
          <p:nvPr/>
        </p:nvSpPr>
        <p:spPr>
          <a:xfrm>
            <a:off x="291717" y="3856701"/>
            <a:ext cx="2102036" cy="1051018"/>
          </a:xfrm>
          <a:prstGeom prst="rect">
            <a:avLst/>
          </a:prstGeom>
          <a:solidFill>
            <a:srgbClr val="C6770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8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Collecting Organization’s Archivist, Librarian, or Local Historian</a:t>
            </a:r>
          </a:p>
        </p:txBody>
      </p:sp>
      <p:sp>
        <p:nvSpPr>
          <p:cNvPr id="20" name="Google Shape;108;p1">
            <a:extLst>
              <a:ext uri="{FF2B5EF4-FFF2-40B4-BE49-F238E27FC236}">
                <a16:creationId xmlns:a16="http://schemas.microsoft.com/office/drawing/2014/main" id="{A44180FC-AA8B-4371-8091-2680526FA1B1}"/>
              </a:ext>
            </a:extLst>
          </p:cNvPr>
          <p:cNvSpPr/>
          <p:nvPr/>
        </p:nvSpPr>
        <p:spPr>
          <a:xfrm>
            <a:off x="2851150" y="2672842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Welcome Station Captain</a:t>
            </a:r>
            <a:endParaRPr lang="en-US" sz="1000" i="1" dirty="0"/>
          </a:p>
        </p:txBody>
      </p:sp>
      <p:sp>
        <p:nvSpPr>
          <p:cNvPr id="21" name="Google Shape;108;p1">
            <a:extLst>
              <a:ext uri="{FF2B5EF4-FFF2-40B4-BE49-F238E27FC236}">
                <a16:creationId xmlns:a16="http://schemas.microsoft.com/office/drawing/2014/main" id="{58878DBC-FEFC-4565-8570-8D86506B037B}"/>
              </a:ext>
            </a:extLst>
          </p:cNvPr>
          <p:cNvSpPr/>
          <p:nvPr/>
        </p:nvSpPr>
        <p:spPr>
          <a:xfrm>
            <a:off x="2851150" y="3856701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Information Station Captain</a:t>
            </a:r>
            <a:endParaRPr lang="en-US" sz="1000" i="1" dirty="0"/>
          </a:p>
        </p:txBody>
      </p:sp>
      <p:sp>
        <p:nvSpPr>
          <p:cNvPr id="22" name="Google Shape;108;p1">
            <a:extLst>
              <a:ext uri="{FF2B5EF4-FFF2-40B4-BE49-F238E27FC236}">
                <a16:creationId xmlns:a16="http://schemas.microsoft.com/office/drawing/2014/main" id="{CAE72448-3ABF-404D-8910-D3AF4D6F4382}"/>
              </a:ext>
            </a:extLst>
          </p:cNvPr>
          <p:cNvSpPr/>
          <p:nvPr/>
        </p:nvSpPr>
        <p:spPr>
          <a:xfrm>
            <a:off x="2851150" y="5040560"/>
            <a:ext cx="2102036" cy="1051018"/>
          </a:xfrm>
          <a:prstGeom prst="rect">
            <a:avLst/>
          </a:prstGeom>
          <a:solidFill>
            <a:srgbClr val="2E4057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Copying Station Captain</a:t>
            </a:r>
            <a:endParaRPr lang="en-US" sz="1000" i="1" dirty="0"/>
          </a:p>
        </p:txBody>
      </p:sp>
      <p:sp>
        <p:nvSpPr>
          <p:cNvPr id="24" name="Google Shape;118;p1">
            <a:extLst>
              <a:ext uri="{FF2B5EF4-FFF2-40B4-BE49-F238E27FC236}">
                <a16:creationId xmlns:a16="http://schemas.microsoft.com/office/drawing/2014/main" id="{B5717A8C-744A-4788-BAD5-2480D684F91E}"/>
              </a:ext>
            </a:extLst>
          </p:cNvPr>
          <p:cNvSpPr/>
          <p:nvPr/>
        </p:nvSpPr>
        <p:spPr>
          <a:xfrm>
            <a:off x="5410200" y="2672842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sym typeface="Libre Franklin"/>
              </a:rPr>
              <a:t>Digital Preservation Specialist</a:t>
            </a:r>
            <a:endParaRPr lang="en-US" sz="1000" i="1" dirty="0"/>
          </a:p>
        </p:txBody>
      </p:sp>
      <p:sp>
        <p:nvSpPr>
          <p:cNvPr id="25" name="Google Shape;118;p1">
            <a:extLst>
              <a:ext uri="{FF2B5EF4-FFF2-40B4-BE49-F238E27FC236}">
                <a16:creationId xmlns:a16="http://schemas.microsoft.com/office/drawing/2014/main" id="{DA4E9C19-94CC-4575-B6EC-013880C2F9BC}"/>
              </a:ext>
            </a:extLst>
          </p:cNvPr>
          <p:cNvSpPr/>
          <p:nvPr/>
        </p:nvSpPr>
        <p:spPr>
          <a:xfrm>
            <a:off x="5410200" y="3856701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sym typeface="Libre Franklin"/>
              </a:rPr>
              <a:t>Online Access Specialist</a:t>
            </a:r>
            <a:endParaRPr lang="en-US" sz="1000" i="1" dirty="0"/>
          </a:p>
        </p:txBody>
      </p:sp>
      <p:sp>
        <p:nvSpPr>
          <p:cNvPr id="26" name="Google Shape;118;p1">
            <a:extLst>
              <a:ext uri="{FF2B5EF4-FFF2-40B4-BE49-F238E27FC236}">
                <a16:creationId xmlns:a16="http://schemas.microsoft.com/office/drawing/2014/main" id="{2CB965A1-A470-4EA1-A6DE-56AEC579B0EB}"/>
              </a:ext>
            </a:extLst>
          </p:cNvPr>
          <p:cNvSpPr/>
          <p:nvPr/>
        </p:nvSpPr>
        <p:spPr>
          <a:xfrm>
            <a:off x="5410200" y="5040560"/>
            <a:ext cx="2102036" cy="1051018"/>
          </a:xfrm>
          <a:prstGeom prst="rect">
            <a:avLst/>
          </a:prstGeom>
          <a:solidFill>
            <a:srgbClr val="73982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sz="1000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sym typeface="Libre Franklin"/>
              </a:rPr>
              <a:t>Data Entry Volunteer</a:t>
            </a:r>
            <a:endParaRPr lang="en-US" sz="1000" i="1" dirty="0"/>
          </a:p>
        </p:txBody>
      </p:sp>
      <p:sp>
        <p:nvSpPr>
          <p:cNvPr id="27" name="Google Shape;96;p1">
            <a:extLst>
              <a:ext uri="{FF2B5EF4-FFF2-40B4-BE49-F238E27FC236}">
                <a16:creationId xmlns:a16="http://schemas.microsoft.com/office/drawing/2014/main" id="{56747909-E940-45CB-9930-DFE7C6E2122A}"/>
              </a:ext>
            </a:extLst>
          </p:cNvPr>
          <p:cNvSpPr/>
          <p:nvPr/>
        </p:nvSpPr>
        <p:spPr>
          <a:xfrm>
            <a:off x="281083" y="7408278"/>
            <a:ext cx="2120889" cy="1051018"/>
          </a:xfrm>
          <a:prstGeom prst="rect">
            <a:avLst/>
          </a:prstGeom>
          <a:solidFill>
            <a:srgbClr val="C67701"/>
          </a:solidFill>
          <a:ln w="76200" cap="flat" cmpd="sng">
            <a:solidFill>
              <a:srgbClr val="7384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Address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Phone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dirty="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Translator</a:t>
            </a:r>
          </a:p>
        </p:txBody>
      </p:sp>
      <p:sp>
        <p:nvSpPr>
          <p:cNvPr id="28" name="Google Shape;96;p1">
            <a:extLst>
              <a:ext uri="{FF2B5EF4-FFF2-40B4-BE49-F238E27FC236}">
                <a16:creationId xmlns:a16="http://schemas.microsoft.com/office/drawing/2014/main" id="{4AA489C2-1005-46FA-85C6-072C9F77A105}"/>
              </a:ext>
            </a:extLst>
          </p:cNvPr>
          <p:cNvSpPr/>
          <p:nvPr/>
        </p:nvSpPr>
        <p:spPr>
          <a:xfrm>
            <a:off x="5410200" y="6224419"/>
            <a:ext cx="2120889" cy="1051018"/>
          </a:xfrm>
          <a:prstGeom prst="rect">
            <a:avLst/>
          </a:prstGeom>
          <a:solidFill>
            <a:srgbClr val="739824"/>
          </a:solidFill>
          <a:ln w="76200" cap="flat" cmpd="sng">
            <a:solidFill>
              <a:srgbClr val="C6770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sym typeface="Libre Franklin"/>
              </a:rPr>
              <a:t>Name</a:t>
            </a:r>
          </a:p>
          <a:p>
            <a:pPr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sym typeface="Libre Franklin"/>
              </a:rPr>
              <a:t>Email Address</a:t>
            </a:r>
          </a:p>
          <a:p>
            <a:pPr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b="1" dirty="0">
                <a:solidFill>
                  <a:srgbClr val="FFFFFF"/>
                </a:solidFill>
                <a:latin typeface="Libre Franklin"/>
                <a:sym typeface="Libre Franklin"/>
              </a:rPr>
              <a:t>Phone</a:t>
            </a:r>
          </a:p>
          <a:p>
            <a:pPr algn="ctr">
              <a:lnSpc>
                <a:spcPct val="90000"/>
              </a:lnSpc>
              <a:buClr>
                <a:srgbClr val="FFFFFF"/>
              </a:buClr>
              <a:buSzPts val="1800"/>
            </a:pPr>
            <a:endParaRPr lang="en-US" b="1" dirty="0">
              <a:solidFill>
                <a:srgbClr val="FFFFFF"/>
              </a:solidFill>
              <a:latin typeface="Libre Franklin"/>
              <a:sym typeface="Libre Franklin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n-US" sz="1000" i="1" dirty="0">
                <a:solidFill>
                  <a:srgbClr val="FFFFFF"/>
                </a:solidFill>
                <a:latin typeface="Libre Franklin"/>
                <a:sym typeface="Libre Franklin"/>
              </a:rPr>
              <a:t>Translator</a:t>
            </a:r>
          </a:p>
        </p:txBody>
      </p:sp>
    </p:spTree>
    <p:extLst>
      <p:ext uri="{BB962C8B-B14F-4D97-AF65-F5344CB8AC3E}">
        <p14:creationId xmlns:p14="http://schemas.microsoft.com/office/powerpoint/2010/main" val="110805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198</Words>
  <Application>Microsoft Office PowerPoint</Application>
  <PresentationFormat>Custom</PresentationFormat>
  <Paragraphs>107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Libre Franklin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 Collins</dc:creator>
  <cp:lastModifiedBy>Sarah A Collins</cp:lastModifiedBy>
  <cp:revision>22</cp:revision>
  <dcterms:created xsi:type="dcterms:W3CDTF">2021-03-09T18:27:09Z</dcterms:created>
  <dcterms:modified xsi:type="dcterms:W3CDTF">2022-02-03T16:48:26Z</dcterms:modified>
</cp:coreProperties>
</file>